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9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052560" y="594360"/>
            <a:ext cx="2103120" cy="2103120"/>
          </a:xfrm>
          <a:prstGeom prst="ellipse">
            <a:avLst/>
          </a:prstGeom>
          <a:solidFill>
            <a:srgbClr val="479A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966960" y="4389120"/>
            <a:ext cx="1097280" cy="1097280"/>
          </a:xfrm>
          <a:prstGeom prst="ellipse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0" y="5074920"/>
            <a:ext cx="640080" cy="6400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9601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500" b="1">
                <a:solidFill>
                  <a:srgbClr val="FFFFFF"/>
                </a:solidFill>
                <a:latin typeface="Aptos Display"/>
              </a:defRPr>
            </a:pPr>
            <a:r>
              <a:t>INTELLIGENZ STRUKTUR 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29968"/>
            <a:ext cx="7772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Aptos"/>
              </a:defRPr>
            </a:pPr>
            <a:r>
              <a:t>IST • Materi Psikodiagnostik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971800"/>
            <a:ext cx="77724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0">
                <a:solidFill>
                  <a:srgbClr val="FFFFFF"/>
                </a:solidFill>
                <a:latin typeface="Aptos"/>
              </a:defRPr>
            </a:pPr>
            <a:r>
              <a:t>Konsep • Struktur Subtes • Administrasi</a:t>
            </a:r>
            <a:br/>
            <a:r>
              <a:t>Skoring • Interpretasi • Etika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5440680"/>
            <a:ext cx="804672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Inayah wibawanti, </a:t>
            </a:r>
            <a:r>
              <a:rPr lang="en-US" dirty="0" err="1"/>
              <a:t>M.Si</a:t>
            </a:r>
            <a:r>
              <a:rPr lang="en-US" dirty="0"/>
              <a:t>, </a:t>
            </a:r>
            <a:r>
              <a:rPr lang="en-US" dirty="0" err="1"/>
              <a:t>Psikolog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1. Apa Itu IST?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Intelligenz Struktur Test (IST) adalah baterai tes inteligensi yang memotret beberapa aspek kemampuan kognitif.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Dikembangkan oleh Rudolf Amthauer di Jerman pada dekade 1950-an.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Pendekatannya menekankan struktur kemampuan: verbal, numerik, penalaran, visual-spasial, dan memori.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Hasil dibaca sebagai profil kemampuan, bukan hanya satu angka.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Administrasi dan interpretasi wajib mengikuti manual serta norma edisi yang digunakan.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2. Tujuan Penggunaan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Memperoleh gambaran kapasitas intelektual dan pola kemampuan kognitif.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Mendukung asesmen pendidikan, pekerjaan, pengembangan, dan psikodiagnostik.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Mengidentifikasi area kemampuan yang relatif menonjol maupun perlu dikembangkan.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Menjadi salah satu sumber data yang diintegrasikan dengan wawancara, observasi, dan alat ukur lain.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3. Landasan Konseptual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Inteligensi dipandang sebagai struktur kemampuan yang saling berkaitan.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Setiap subtes memberi informasi berbeda, tetapi tidak ditafsirkan secara terpisah.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Profil yang tidak seragam dapat menunjukkan perbedaan relatif antar-domain kemampuan.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Makna hasil selalu bergantung pada norma, karakteristik peserta, dan tujuan asesmen.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4. Karakteristik Umum 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Bentuk: baterai beberapa subtes dengan tuntutan kognitif berbeda.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Umumnya digunakan pada remaja dan dewasa; rentang usia mengikuti norma edisi yang dipakai.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Dapat diberikan secara individual maupun klasikal dengan kondisi terstandar.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Subtes memiliki instruksi dan batas waktu tertentu.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Versi/adaptasi dapat memiliki aturan, norma, dan interpretasi yang berbeda.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5. Struktur 9 Subtes 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rPr dirty="0"/>
              <a:t>Peta </a:t>
            </a:r>
            <a:r>
              <a:rPr dirty="0" err="1"/>
              <a:t>subtes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55448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52704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Satzergänzung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90195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Kalimat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41732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53712" y="155448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152704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Wortauswahl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800" y="190195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Kata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41732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1" y="155448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19" y="152704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Analogien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19" y="190195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Analogi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292608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0392" y="306324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303580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Gemeinsamkeiten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341071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Kesamaan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292608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53712" y="306324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57800" y="303580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Rechenaufgaben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800" y="341071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Berhitung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2440" y="292608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57031" y="306324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ZR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19" y="303580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Zahlenreihen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61119" y="341071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Deret angka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" y="443484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50392" y="457200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FA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5445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Figurenauswahl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54480" y="491947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Bentuk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89120" y="443484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553712" y="457200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WU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57800" y="45445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Würfelaufgaben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7800" y="491947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Kubus/balok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92440" y="4434840"/>
            <a:ext cx="3337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57031" y="4572000"/>
            <a:ext cx="5669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C69BE"/>
                </a:solidFill>
                <a:latin typeface="Aptos"/>
              </a:defRPr>
            </a:pPr>
            <a:r>
              <a:t>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61119" y="45445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33D69"/>
                </a:solidFill>
                <a:latin typeface="Aptos"/>
              </a:defRPr>
            </a:pPr>
            <a:r>
              <a:t>Merkaufgaben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61119" y="4919472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Memori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6. Peta Kemampuan yang Diungkap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Ringkasan domain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526280"/>
          </a:xfrm>
          <a:prstGeom prst="roundRect">
            <a:avLst/>
          </a:prstGeom>
          <a:solidFill>
            <a:schemeClr val="bg2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Domain utama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Verbal → memahami makna, relasi kata, dan pembentukan konsep.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Penalaran → menemukan hubungan, analogi, pola, dan strategi penyelesaian.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Numerik → mengolah informasi kuantitatif dan pola angka.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212080" cy="45262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59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Domain lainnya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59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Visual-spasial → menganalisis bentuk dan hubungan ruang.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Memori → mempertahankan dan mereproduksi informasi.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7. SE — Melengkapi Kalimat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Memahami konteks kalimat dan memilih penyelesaian yang paling tepat.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Memberi informasi mengenai pemahaman verbal dan pembentukan makna.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Performa dapat dipengaruhi pengalaman bahasa dan pendidikan.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Interpretasikan bersama pola subtes lain.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8. WA — Pemilihan/Melengkapi Kata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Menilai pemahaman makna dan hubungan antar-kata.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Memberi gambaran mengenai pengolahan informasi verbal.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Relevan untuk melihat kemampuan menangkap inti atau makna informasi.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Pertimbangkan latar pendidikan dan pengalaman bahasa.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9. AN — Analogi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Menemukan hubungan antara pasangan konsep dan menerapkannya pada pasangan lain.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penalaran relasional dan pengenalan pola hubungan.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Menuntut analisis serta fleksibilitas dalam menemukan aturan.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Kesimpulan harus diperkuat dengan hasil subtes lain.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10. GE — Kesamaan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Menemukan konsep atau karakteristik yang sama dari beberapa objek/istilah.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pembentukan konsep dan kemampuan abstraksi.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Menunjukkan kemampuan bergerak dari contoh konkret menuju kategori umum.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Scoring mengikuti kriteria pada manual resmi.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11. RA — Berhitung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Mengolah informasi numerik untuk menyelesaikan persoalan hitungan.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penalaran kuantitatif praktis dan ketelitian.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Performa dipengaruhi penguasaan aritmetika dan pengalaman pendidikan.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RA tidak boleh dianggap sebagai satu-satunya indikator kemampuan numerik.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12. ZR — Deret Angka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Mengenali aturan atau pola perubahan dalam rangkaian angka.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penalaran induktif dan pengenalan pola numerik.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Menuntut ketelitian, fleksibilitas strategi, dan efisiensi.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Bandingkan dengan RA dan subtes penalaran lainnya.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13. FA — Memilih Bentuk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Menganalisis konfigurasi visual dan mengenali bagian yang sesuai dengan keseluruhan.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analisis-sintesis visual.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Memberi informasi tentang pengolahan stimulus visual.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Pastikan kondisi visual dan instruksi testing optimal.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14. WU — Kubus/Balok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Membayangkan perubahan atau hubungan objek dalam ruang.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Berkaitan dengan kemampuan visual-spasial dan manipulasi mental tiga dimensi.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Menuntut analisis konstruktif terhadap bentuk.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Satu subtes tidak boleh dijadikan indikator tunggal kemampuan kerja tertentu.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15. ME — Memori Simbol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Memelajari sejumlah simbol/informasi lalu mereproduksinya sesuai aturan.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Memberi informasi mengenai memori segera, perhatian, dan konsentrasi.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Prosedur harus sangat terstandar karena sensitif terhadap ketidakteraturan.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Durasi dan cara reproduksi mengikuti manual edisi yang digunakan.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16. Prinsip Administrasi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Standarisasi proses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Kondisi testing tenang, terkontrol, dan minim distraksi.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Instruksi diberikan secara seragam sebelum pengerjaan.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Gunakan timer dan urutan subtes sesuai manual.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Tidak memberi petunjuk jawaban atau bantuan substantif.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Catat observasi yang relevan tanpa mengganggu pengerjaan.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Jaga kerahasiaan data dan keamanan materi tes.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17. Alur Pelaksanaan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0876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9163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167128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Persiapan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50876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60" y="169163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167128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Instruksi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0" y="1691639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2167128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Latihan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47472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657600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133087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Pengerjaan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26280" y="347472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09160" y="3657600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9160" y="4133087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Scoring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3474720"/>
            <a:ext cx="31546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80" y="3657600"/>
            <a:ext cx="2788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C69BE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4133087"/>
            <a:ext cx="2788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33D69"/>
                </a:solidFill>
                <a:latin typeface="Aptos"/>
              </a:defRPr>
            </a:pPr>
            <a:r>
              <a:t>Interpretasi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18. Konsep Skoring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Dari jawaban ke profil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526280"/>
          </a:xfrm>
          <a:prstGeom prst="roundRect">
            <a:avLst/>
          </a:prstGeom>
          <a:solidFill>
            <a:schemeClr val="bg2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Tahap dasar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Raw score = jumlah respons yang mendapat kredit.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Skor kemudian dikonversi menggunakan norma yang sesuai.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212080" cy="45262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59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Prinsip interpretasi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59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Profil membantu melihat pola relatif antar-kemampuan.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Kategori inteligensi harus mengikuti tabel norma resmi.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Jangan menggunakan cut-off dari sumber yang tidak terverifikasi.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19. Membaca Profil 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Mulai dari gambaran umum kemampuan berdasarkan skor normatif.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Periksa pola relatif antar-subtes dan antar-domain.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Identifikasi area relatif kuat dan relatif rendah.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Bandingkan dengan pendidikan, pengalaman kerja, observasi, dan alat ukur lain.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Hindari menjadikan satu skor sebagai kesimpulan psikologis tunggal.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20. Faktor yang Memengaruhi Hasil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Motivasi dan keterlibatan peserta.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Kelelahan, kecemasan situasional, dan kondisi fisik.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Penguasaan bahasa, matematika, serta pengalaman pendidikan.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Familiaritas dengan format tes.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Kondisi ruangan, instruksi, waktu, dan kepatuhan prosedur.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21. Kelebihan &amp; Keterbatasan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Balance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5262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Kelebihan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Kelebihan: mencakup banyak domain kognitif.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Kelebihan: menghasilkan profil kemampuan, bukan sekadar skor global.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212080" cy="4526280"/>
          </a:xfrm>
          <a:prstGeom prst="roundRect">
            <a:avLst/>
          </a:prstGeom>
          <a:solidFill>
            <a:schemeClr val="bg2"/>
          </a:solidFill>
          <a:ln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59" y="166420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1C69BE"/>
                </a:solidFill>
                <a:latin typeface="Aptos"/>
              </a:defRPr>
            </a:pPr>
            <a:r>
              <a:t>Keterbatasan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59" y="2148840"/>
            <a:ext cx="4617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Keterbatasan: dipengaruhi pendidikan, bahasa, pengalaman, dan kondisi testing.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Keterbatasan: kualitas interpretasi sangat bergantung pada norma dan kompetensi pemeriksa.</a:t>
            </a:r>
          </a:p>
          <a:p>
            <a:pPr>
              <a:spcAft>
                <a:spcPts val="1000"/>
              </a:spcAft>
              <a:defRPr sz="1550">
                <a:solidFill>
                  <a:srgbClr val="2B3744"/>
                </a:solidFill>
                <a:latin typeface="Aptos"/>
              </a:defRPr>
            </a:pPr>
            <a:r>
              <a:t>• IST bukan satu-satunya dasar untuk keputusan psikologis penting.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22. Etika &amp; Keamanan 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Gunakan tes sesuai kewenangan profesional dan standar etik.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Jaga kerahasiaan stimulus, kunci, lembar jawaban, dan hasil.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Hindari menyebarkan item asli yang dapat mengompromikan keamanan tes.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Sampaikan hasil secara proporsional dan berbasis bukti.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Dokumentasikan keterbatasan bila kondisi testing tidak ideal.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23. Kerangka Interpretasi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59536"/>
            <a:ext cx="10607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50" b="0">
                <a:solidFill>
                  <a:srgbClr val="697684"/>
                </a:solidFill>
                <a:latin typeface="Aptos"/>
              </a:defRPr>
            </a:pPr>
            <a:r>
              <a:t>Integrasi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1) Gambaran umum kapasitas kognitif.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2) Pola kemampuan verbal, penalaran, numerik, visual-spasial, dan memori.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3) Area yang relevan dengan tuntutan pendidikan/pekerjaan.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4) Area pengembangan dan strategi dukungan.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5) Integrasi dengan wawancara, observasi, riwayat, dan alat ukur lain.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6) Kesimpulan sesuai tujuan asesmen.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20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33D69"/>
                </a:solidFill>
                <a:latin typeface="Aptos Display"/>
              </a:defRPr>
            </a:pPr>
            <a:r>
              <a:t>24. Ringkasan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chemeClr val="bg2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581912"/>
            <a:ext cx="99212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IST memotret struktur kemampuan kognitif melalui beberapa subtes.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Sembilan subtes menghasilkan profil kemampuan yang saling melengkapi.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Administrasi dan scoring harus terstandar.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Interpretasi bersifat integratif dan kontekstual.</a:t>
            </a:r>
          </a:p>
          <a:p>
            <a:pPr>
              <a:lnSpc>
                <a:spcPct val="108000"/>
              </a:lnSpc>
              <a:spcAft>
                <a:spcPts val="1200"/>
              </a:spcAft>
              <a:defRPr sz="1700">
                <a:solidFill>
                  <a:srgbClr val="2B3744"/>
                </a:solidFill>
                <a:latin typeface="Aptos"/>
              </a:defRPr>
            </a:pPr>
            <a:r>
              <a:t>• Etika, kompetensi tester, dan keamanan alat tes merupakan bagian penting dari asesmen.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FFC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C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38328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1C69BE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561320" cy="48920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3D6429-5C54-65FC-93D9-F6C5ECE06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653" y="1714499"/>
            <a:ext cx="5781366" cy="41258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1305</Words>
  <Application>Microsoft Office PowerPoint</Application>
  <PresentationFormat>Widescreen</PresentationFormat>
  <Paragraphs>206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Rheiki iki</cp:lastModifiedBy>
  <cp:revision>3</cp:revision>
  <dcterms:created xsi:type="dcterms:W3CDTF">2013-01-27T09:14:16Z</dcterms:created>
  <dcterms:modified xsi:type="dcterms:W3CDTF">2026-10-01T04:04:44Z</dcterms:modified>
  <cp:category/>
</cp:coreProperties>
</file>